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68" r:id="rId2"/>
  </p:sldMasterIdLst>
  <p:notesMasterIdLst>
    <p:notesMasterId r:id="rId27"/>
  </p:notesMasterIdLst>
  <p:handoutMasterIdLst>
    <p:handoutMasterId r:id="rId28"/>
  </p:handoutMasterIdLst>
  <p:sldIdLst>
    <p:sldId id="333" r:id="rId3"/>
    <p:sldId id="257" r:id="rId4"/>
    <p:sldId id="336" r:id="rId5"/>
    <p:sldId id="337" r:id="rId6"/>
    <p:sldId id="335" r:id="rId7"/>
    <p:sldId id="357" r:id="rId8"/>
    <p:sldId id="341" r:id="rId9"/>
    <p:sldId id="342" r:id="rId10"/>
    <p:sldId id="343" r:id="rId11"/>
    <p:sldId id="344" r:id="rId12"/>
    <p:sldId id="347" r:id="rId13"/>
    <p:sldId id="350" r:id="rId14"/>
    <p:sldId id="351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7" r:id="rId25"/>
    <p:sldId id="36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05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5EF25-5D7A-7A49-997F-BEC8A7CDA4A6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5C316-FE2C-1E41-A661-740F0E1D6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200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4F5CE-44F8-4CFE-878D-540B500DAC7B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A0E2E-FCAE-4162-B829-B3F73426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275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A0E2E-FCAE-4162-B829-B3F7342644A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27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7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93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A1F18-CE9F-4796-B239-2E9DF212C4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55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49EA1-2BFC-4D54-9F46-1FF2DB6B58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76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412E6-6BC1-4322-8AD7-D20BBF261A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371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A9C41F-B1FE-4B2C-8265-4ECE9B18D7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444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CA8A3-8D76-4C98-BBF1-84C23E9096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846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70F9D-EE92-4AD5-85D6-C083649A55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590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87C445-A8B9-4410-BF07-AC640B85940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083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C202BA-93E3-4D0C-8E61-4EF3AC75B4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65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330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4EA449-7BBB-4C15-BB41-29EA5E3068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27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87C445-A8B9-4410-BF07-AC640B85940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03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87C445-A8B9-4410-BF07-AC640B85940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71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57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83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7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6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59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7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4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075C4-53EE-4016-9A53-F48A8FA262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C3E43-ACEF-4CA0-8086-AAF36CC868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1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13000">
              <a:srgbClr val="B9D9F9"/>
            </a:gs>
            <a:gs pos="12000">
              <a:schemeClr val="tx2">
                <a:lumMod val="60000"/>
                <a:lumOff val="40000"/>
              </a:schemeClr>
            </a:gs>
            <a:gs pos="58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5733256"/>
            <a:ext cx="9144000" cy="0"/>
          </a:xfrm>
          <a:prstGeom prst="line">
            <a:avLst/>
          </a:prstGeom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99593" y="1124744"/>
            <a:ext cx="7632848" cy="258532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C00000"/>
                </a:solidFill>
              </a:rPr>
              <a:t> 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ПРОЕКТИРОВАНИЕ ТЕХНОЛОГИЧЕСКОЙ </a:t>
            </a:r>
            <a:r>
              <a:rPr lang="ru-RU" sz="3600" b="1" smtClean="0">
                <a:solidFill>
                  <a:srgbClr val="C00000"/>
                </a:solidFill>
              </a:rPr>
              <a:t>КАРТЫ </a:t>
            </a:r>
            <a:r>
              <a:rPr lang="ru-RU" sz="3600" b="1" smtClean="0">
                <a:solidFill>
                  <a:srgbClr val="C00000"/>
                </a:solidFill>
              </a:rPr>
              <a:t>УРОКОВ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5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8324" y="188640"/>
            <a:ext cx="460735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b="1" dirty="0" smtClean="0">
                <a:solidFill>
                  <a:srgbClr val="C00000"/>
                </a:solidFill>
                <a:latin typeface="Calibri" pitchFamily="34" charset="0"/>
              </a:rPr>
              <a:t>Организационная структура урока</a:t>
            </a:r>
            <a:endParaRPr lang="ru-RU" sz="23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806266"/>
              </p:ext>
            </p:extLst>
          </p:nvPr>
        </p:nvGraphicFramePr>
        <p:xfrm>
          <a:off x="179512" y="764704"/>
          <a:ext cx="8784979" cy="5520944"/>
        </p:xfrm>
        <a:graphic>
          <a:graphicData uri="http://schemas.openxmlformats.org/drawingml/2006/table">
            <a:tbl>
              <a:tblPr firstRow="1" bandRow="1"/>
              <a:tblGrid>
                <a:gridCol w="1872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Дидактическая структура урока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Деятель-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ность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учеников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Деятель-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ность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учителя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Задания для учащихся, выполнение которых приведет к  достижению запланированных результатов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Планируемые результаты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Предмет-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ные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УУД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64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Организационный момент</a:t>
                      </a:r>
                    </a:p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Личностные: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Познавательные: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Регулятивные: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Коммуникативные: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Проверка домашнего задания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Изучение нового материала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Закрепление нового материала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Контроль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Рефлексия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9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38329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Необходимость карты, фиксирующей реализацию системно-</a:t>
            </a:r>
            <a:r>
              <a:rPr lang="ru-RU" sz="2800" b="1" dirty="0" err="1">
                <a:solidFill>
                  <a:srgbClr val="C00000"/>
                </a:solidFill>
                <a:latin typeface="Calibri" pitchFamily="34" charset="0"/>
              </a:rPr>
              <a:t>деятельностного</a:t>
            </a:r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 подхода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1305"/>
            <a:ext cx="8280920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800" dirty="0">
                <a:latin typeface="Calibri" pitchFamily="34" charset="0"/>
              </a:rPr>
              <a:t>новое понимание образовательных результатов – необходимость ориентации на результаты,  сформулированные не как перечень знаний, умений и навыков, а как </a:t>
            </a:r>
            <a:r>
              <a:rPr lang="ru-RU" sz="2800" b="1" i="1" dirty="0">
                <a:latin typeface="Calibri" pitchFamily="34" charset="0"/>
              </a:rPr>
              <a:t>формируемые способы деятельности</a:t>
            </a:r>
            <a:r>
              <a:rPr lang="ru-RU" sz="2800" b="1" dirty="0">
                <a:latin typeface="Calibri" pitchFamily="34" charset="0"/>
              </a:rPr>
              <a:t>;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libri" pitchFamily="34" charset="0"/>
              </a:rPr>
              <a:t>необходимость достижения учащимися трёх групп планируемых образовательных результатов – </a:t>
            </a:r>
            <a:r>
              <a:rPr lang="ru-RU" sz="2800" b="1" i="1" dirty="0" smtClean="0">
                <a:latin typeface="Calibri" pitchFamily="34" charset="0"/>
              </a:rPr>
              <a:t>личностных, метапредметных и предметных; 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libri" pitchFamily="34" charset="0"/>
              </a:rPr>
              <a:t>понимание</a:t>
            </a:r>
            <a:r>
              <a:rPr lang="ru-RU" sz="2800" i="1" dirty="0" smtClean="0">
                <a:latin typeface="Calibri" pitchFamily="34" charset="0"/>
              </a:rPr>
              <a:t> </a:t>
            </a:r>
            <a:r>
              <a:rPr lang="ru-RU" sz="2800" b="1" i="1" dirty="0">
                <a:latin typeface="Calibri" pitchFamily="34" charset="0"/>
              </a:rPr>
              <a:t>метапредметных результатов</a:t>
            </a:r>
            <a:r>
              <a:rPr lang="ru-RU" sz="2800" b="1" dirty="0">
                <a:latin typeface="Calibri" pitchFamily="34" charset="0"/>
              </a:rPr>
              <a:t> </a:t>
            </a:r>
            <a:r>
              <a:rPr lang="ru-RU" sz="2800" dirty="0">
                <a:latin typeface="Calibri" pitchFamily="34" charset="0"/>
              </a:rPr>
              <a:t>как сформированных на материале основ</a:t>
            </a:r>
            <a:r>
              <a:rPr lang="ru-RU" sz="2800" i="1" dirty="0">
                <a:latin typeface="Calibri" pitchFamily="34" charset="0"/>
              </a:rPr>
              <a:t> </a:t>
            </a:r>
            <a:r>
              <a:rPr lang="ru-RU" sz="2800" dirty="0">
                <a:latin typeface="Calibri" pitchFamily="34" charset="0"/>
              </a:rPr>
              <a:t>наук</a:t>
            </a:r>
            <a:r>
              <a:rPr lang="ru-RU" sz="2800" i="1" dirty="0">
                <a:latin typeface="Calibri" pitchFamily="34" charset="0"/>
              </a:rPr>
              <a:t> </a:t>
            </a:r>
            <a:r>
              <a:rPr lang="ru-RU" sz="2800" b="1" i="1" dirty="0">
                <a:latin typeface="Calibri" pitchFamily="34" charset="0"/>
              </a:rPr>
              <a:t>универсальных учебных действий. </a:t>
            </a:r>
          </a:p>
        </p:txBody>
      </p:sp>
    </p:spTree>
    <p:extLst>
      <p:ext uri="{BB962C8B-B14F-4D97-AF65-F5344CB8AC3E}">
        <p14:creationId xmlns:p14="http://schemas.microsoft.com/office/powerpoint/2010/main" val="102865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49" y="116632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Примерные формулировки деятельности учителя и обучающихся </a:t>
            </a:r>
            <a:endParaRPr lang="ru-RU" sz="2000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636468"/>
              </p:ext>
            </p:extLst>
          </p:nvPr>
        </p:nvGraphicFramePr>
        <p:xfrm>
          <a:off x="179510" y="620688"/>
          <a:ext cx="8803226" cy="6217920"/>
        </p:xfrm>
        <a:graphic>
          <a:graphicData uri="http://schemas.openxmlformats.org/drawingml/2006/table">
            <a:tbl>
              <a:tblPr firstRow="1" bandRow="1"/>
              <a:tblGrid>
                <a:gridCol w="4401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1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ДЕЯТЕЛЬНОСТЬ УЧИТЕЛЯ 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ДЕЯТЕЛЬНОСТЬ ОБУЧАЮЩИХСЯ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Проверяет готовность обучающихся к уроку.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Озвучивает тему и цель урока.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Уточняет понимание учащимися поставленных целей урока.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Выдвигает проблему.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Создает эмоциональный настрой на…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Формулирует задание…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Напоминает обучающимся, как…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Предлагает индивидуальные задания.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Проводит параллель с ранее изученным материалом.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Обеспечивает мотивацию выполнения…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Контролирует выполнение работы.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Осуществляет: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160338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индивидуальный контроль; 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160338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выборочный контроль. 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Побуждает к высказыванию своего мнения.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Отмечает степень вовлеченности учащихся в работу на уроке.</a:t>
                      </a: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Записывают дату и тему урока.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Выполняют упражнение в тетради.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По очереди комментируют…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Обосновывают выбор написания…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Приводят примеры.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Пишут под диктовку.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Проговаривают по цепочке.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Составляют</a:t>
                      </a:r>
                      <a:r>
                        <a:rPr lang="ru-RU" sz="1800" b="0" baseline="0" dirty="0" smtClean="0"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схемы, таблицы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Отвечают на вопросы учителя.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Выполняют задания по карточкам.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Озвучивают понятие…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Выявляют закономерность…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Анализируют…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Определяют причины…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Формулируют выводы наблюдений.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Объясняют свой выбор.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Высказывают свои предположения в паре.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Сравнивают…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Читают текст.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Читают план описания…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Подчеркивают характеристики…</a:t>
                      </a: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32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49" y="116632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Примерные формулировки деятельности учителя и обучающихся </a:t>
            </a:r>
            <a:endParaRPr lang="ru-RU" sz="2000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240073"/>
              </p:ext>
            </p:extLst>
          </p:nvPr>
        </p:nvGraphicFramePr>
        <p:xfrm>
          <a:off x="179510" y="523447"/>
          <a:ext cx="8803226" cy="6217920"/>
        </p:xfrm>
        <a:graphic>
          <a:graphicData uri="http://schemas.openxmlformats.org/drawingml/2006/table">
            <a:tbl>
              <a:tblPr firstRow="1" bandRow="1"/>
              <a:tblGrid>
                <a:gridCol w="4824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8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ДЕЯТЕЛЬНОСТЬ УЧИТЕЛЯ 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ДЕЯТЕЛЬНОСТЬ ОБУЧАЮЩИХСЯ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Диктует.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Дает: комментарий к домашнему заданию; задание на поиск в тексте особенностей... 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Организует: взаимопроверку; коллективную проверку; проверку выполнения упражнения; беседу по уточнению и конкретизации первичных знаний; оценочные высказывания обучающихся; обсуждение способов решения; поисковую работу обучающихся (постановка цели и план действий); самостоятельную работу с учебником; беседу, связывая результаты урока с его целями. 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Подводит обучающихся к выводу о…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Наводящими вопросами помогает выявить причинно-следственные связи в…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Обеспечивает положительную реакцию детей на творчество одноклассников.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Акцентирует внимание на конечных результатах учебной деятельности обучающихся на уроке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Находят в тексте понятие, информацию.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Слушают рассказ</a:t>
                      </a:r>
                      <a:r>
                        <a:rPr lang="ru-RU" sz="1800" b="0" baseline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 учителя </a:t>
                      </a: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и определяют…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Слушают доклад, делятся впечатлениями о…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Высказывают свое мнение.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Осуществляют: самооценку; самопроверку; взаимопроверку; 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предварительную оценку. 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Формулируют конечный результат своей работы на уроке.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  <a:cs typeface="Times New Roman"/>
                        </a:rPr>
                        <a:t>Называют основные позиции нового материала и как они их усвоили (что получилось, что не получилось и почему)</a:t>
                      </a:r>
                      <a:endParaRPr lang="ru-RU" sz="1800" b="0" dirty="0" smtClean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54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0"/>
            <a:ext cx="5757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7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8169294" cy="41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32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88640"/>
            <a:ext cx="5724996" cy="641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36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16832"/>
            <a:ext cx="8064896" cy="300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99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0" y="0"/>
            <a:ext cx="5458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33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96146"/>
            <a:ext cx="4378701" cy="67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3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0"/>
            <a:ext cx="7125113" cy="122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ТЕХНОЛОГИЧЕСКАЯ </a:t>
            </a:r>
            <a:br>
              <a:rPr lang="ru-RU" sz="3000" dirty="0" smtClean="0">
                <a:solidFill>
                  <a:schemeClr val="tx1"/>
                </a:solidFill>
                <a:effectLst/>
                <a:latin typeface="Calibri" pitchFamily="34" charset="0"/>
              </a:rPr>
            </a:br>
            <a:r>
              <a:rPr lang="ru-RU" sz="30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КАРТА УРОКА</a:t>
            </a:r>
            <a:endParaRPr lang="ru-RU" sz="3000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2565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Технологическая </a:t>
            </a:r>
            <a:r>
              <a:rPr lang="ru-RU" sz="27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карта урока </a:t>
            </a:r>
            <a:r>
              <a:rPr lang="ru-RU" sz="2700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– это способ графического проектирования урока, таблица, позволяющая структурировать урок по выбранным учителем параметрам. Такими параметрами могут быть этапы урока, его цели, содержание учебного материала, методы и приемы организации учебной деятельности обучающихся, деятельность учителя и </a:t>
            </a:r>
            <a:r>
              <a:rPr lang="ru-RU" sz="27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деятельность обучающихся.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7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Технологическая </a:t>
            </a:r>
            <a:r>
              <a:rPr lang="ru-RU" sz="27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карта </a:t>
            </a:r>
            <a:r>
              <a:rPr lang="ru-RU" sz="2700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— </a:t>
            </a:r>
            <a:r>
              <a:rPr lang="ru-RU" sz="2700" dirty="0" smtClean="0">
                <a:latin typeface="Calibri" pitchFamily="34" charset="0"/>
                <a:cs typeface="Times New Roman" pitchFamily="18" charset="0"/>
              </a:rPr>
              <a:t>это документ , в котором указано, какие операции и в какой последовательности нужно выполнять, каким должен быть результат по каждой операции </a:t>
            </a:r>
            <a:endParaRPr lang="ru-RU" sz="2700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91"/>
            <a:ext cx="303444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74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0"/>
            <a:ext cx="9144000" cy="328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91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0"/>
            <a:ext cx="53595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12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16832"/>
            <a:ext cx="7939463" cy="256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21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631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85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600"/>
            <a:ext cx="9144000" cy="332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94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540" y="188640"/>
            <a:ext cx="87849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itchFamily="34" charset="0"/>
                <a:ea typeface="Times New Roman"/>
                <a:cs typeface="Times New Roman"/>
              </a:rPr>
              <a:t>В структуре технологической карты урока можно выделить  блоки, </a:t>
            </a:r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ea typeface="Times New Roman"/>
                <a:cs typeface="Times New Roman"/>
              </a:rPr>
              <a:t>соответствующие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  <a:ea typeface="Times New Roman"/>
                <a:cs typeface="Times New Roman"/>
              </a:rPr>
              <a:t>идее </a:t>
            </a:r>
            <a:r>
              <a:rPr lang="ru-RU" sz="3200" b="1" dirty="0" err="1">
                <a:solidFill>
                  <a:srgbClr val="C00000"/>
                </a:solidFill>
                <a:latin typeface="Calibri" pitchFamily="34" charset="0"/>
                <a:ea typeface="Times New Roman"/>
                <a:cs typeface="Times New Roman"/>
              </a:rPr>
              <a:t>технологизации</a:t>
            </a:r>
            <a:r>
              <a:rPr lang="ru-RU" sz="3200" b="1" dirty="0">
                <a:solidFill>
                  <a:srgbClr val="C00000"/>
                </a:solidFill>
                <a:latin typeface="Calibri" pitchFamily="34" charset="0"/>
                <a:ea typeface="Times New Roman"/>
                <a:cs typeface="Times New Roman"/>
              </a:rPr>
              <a:t> учебного процесса:</a:t>
            </a:r>
            <a:br>
              <a:rPr lang="ru-RU" sz="3200" b="1" dirty="0">
                <a:solidFill>
                  <a:srgbClr val="C00000"/>
                </a:solidFill>
                <a:latin typeface="Calibri" pitchFamily="34" charset="0"/>
                <a:ea typeface="Times New Roman"/>
                <a:cs typeface="Times New Roman"/>
              </a:rPr>
            </a:br>
            <a:endParaRPr lang="ru-RU" sz="32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540" y="2294432"/>
            <a:ext cx="8424936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І. </a:t>
            </a: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Блок </a:t>
            </a:r>
            <a:r>
              <a:rPr lang="ru-RU" sz="3200" b="1" i="1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целеполагания</a:t>
            </a: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 (что необходимо сделать, воплотить</a:t>
            </a: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).</a:t>
            </a: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ІІ. </a:t>
            </a:r>
            <a:r>
              <a:rPr lang="ru-RU" sz="3200" b="1" i="1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И</a:t>
            </a:r>
            <a:r>
              <a:rPr lang="ru-RU" sz="3200" b="1" i="1" dirty="0" smtClean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нструментальный </a:t>
            </a: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блок (какими средствами это достижимо</a:t>
            </a: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).</a:t>
            </a: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/>
            </a:r>
            <a:b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</a:b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ІІІ. </a:t>
            </a: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Блок </a:t>
            </a:r>
            <a:r>
              <a:rPr lang="ru-RU" sz="3200" b="1" i="1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организационно-</a:t>
            </a:r>
            <a:r>
              <a:rPr lang="ru-RU" sz="3200" b="1" i="1" dirty="0" err="1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деятельностный</a:t>
            </a:r>
            <a:r>
              <a:rPr lang="ru-RU" sz="3200" b="1" i="1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Calibri" pitchFamily="34" charset="0"/>
                <a:ea typeface="Times New Roman"/>
                <a:cs typeface="Times New Roman"/>
              </a:rPr>
              <a:t>(структуризация на действия и операции).</a:t>
            </a:r>
            <a:endParaRPr lang="ru-RU" sz="3200" dirty="0">
              <a:latin typeface="Calibri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793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895" y="26621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Структурные компоненты </a:t>
            </a:r>
            <a:endParaRPr lang="ru-RU" sz="28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</a:rPr>
              <a:t>технологической </a:t>
            </a:r>
            <a:r>
              <a:rPr lang="ru-RU" sz="2800" b="1" dirty="0">
                <a:solidFill>
                  <a:srgbClr val="C00000"/>
                </a:solidFill>
                <a:latin typeface="Calibri" pitchFamily="34" charset="0"/>
              </a:rPr>
              <a:t>карты урока</a:t>
            </a:r>
            <a:endParaRPr lang="ru-RU" sz="28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895" y="980728"/>
            <a:ext cx="857985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latin typeface="Calibri" pitchFamily="34" charset="0"/>
              </a:rPr>
              <a:t>І. </a:t>
            </a:r>
            <a:r>
              <a:rPr lang="ru-RU" sz="2600" b="1" i="1" dirty="0">
                <a:latin typeface="Calibri" pitchFamily="34" charset="0"/>
              </a:rPr>
              <a:t>Блок целеполагания</a:t>
            </a:r>
            <a:r>
              <a:rPr lang="ru-RU" sz="2600" b="1" dirty="0">
                <a:latin typeface="Calibri" pitchFamily="34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Тема урока.</a:t>
            </a:r>
            <a:endParaRPr lang="ru-RU" sz="2600" dirty="0"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Цель урока.</a:t>
            </a:r>
            <a:endParaRPr lang="ru-RU" sz="2600" dirty="0"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Планируемый результат.</a:t>
            </a:r>
            <a:endParaRPr lang="ru-RU" sz="2600" dirty="0"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600" dirty="0" err="1" smtClean="0">
                <a:latin typeface="Calibri" pitchFamily="34" charset="0"/>
              </a:rPr>
              <a:t>Личностноформирующая</a:t>
            </a:r>
            <a:r>
              <a:rPr lang="ru-RU" sz="2600" dirty="0" smtClean="0">
                <a:latin typeface="Calibri" pitchFamily="34" charset="0"/>
              </a:rPr>
              <a:t> направленность урока.</a:t>
            </a:r>
            <a:endParaRPr lang="ru-RU" sz="2600" dirty="0">
              <a:latin typeface="Calibri" pitchFamily="34" charset="0"/>
            </a:endParaRPr>
          </a:p>
          <a:p>
            <a:r>
              <a:rPr lang="ru-RU" sz="2600" b="1" dirty="0">
                <a:latin typeface="Calibri" pitchFamily="34" charset="0"/>
              </a:rPr>
              <a:t>ІІ. </a:t>
            </a:r>
            <a:r>
              <a:rPr lang="ru-RU" sz="2600" b="1" i="1" dirty="0">
                <a:latin typeface="Calibri" pitchFamily="34" charset="0"/>
              </a:rPr>
              <a:t>Блок инструментальный:</a:t>
            </a:r>
            <a:endParaRPr lang="ru-RU" sz="2600" b="1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Задачи урока.</a:t>
            </a:r>
            <a:endParaRPr lang="ru-RU" sz="2600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Тип урока.</a:t>
            </a:r>
            <a:endParaRPr lang="ru-RU" sz="2600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Учебно-методический комплекс.</a:t>
            </a:r>
            <a:endParaRPr lang="ru-RU" sz="2600" dirty="0">
              <a:latin typeface="Calibri" pitchFamily="34" charset="0"/>
            </a:endParaRPr>
          </a:p>
          <a:p>
            <a:r>
              <a:rPr lang="ru-RU" sz="2600" b="1" dirty="0">
                <a:latin typeface="Calibri" pitchFamily="34" charset="0"/>
              </a:rPr>
              <a:t>ІІІ. </a:t>
            </a:r>
            <a:r>
              <a:rPr lang="ru-RU" sz="2600" b="1" i="1" dirty="0">
                <a:latin typeface="Calibri" pitchFamily="34" charset="0"/>
              </a:rPr>
              <a:t>Блок </a:t>
            </a:r>
            <a:r>
              <a:rPr lang="ru-RU" sz="2600" b="1" i="1" dirty="0" smtClean="0">
                <a:latin typeface="Calibri" pitchFamily="34" charset="0"/>
              </a:rPr>
              <a:t>организационно-</a:t>
            </a:r>
            <a:r>
              <a:rPr lang="ru-RU" sz="2600" b="1" i="1" dirty="0" err="1" smtClean="0">
                <a:latin typeface="Calibri" pitchFamily="34" charset="0"/>
              </a:rPr>
              <a:t>деятельностный</a:t>
            </a:r>
            <a:r>
              <a:rPr lang="ru-RU" sz="2600" b="1" i="1" dirty="0" smtClean="0">
                <a:latin typeface="Calibri" pitchFamily="34" charset="0"/>
              </a:rPr>
              <a:t>:</a:t>
            </a:r>
            <a:endParaRPr lang="ru-RU" sz="2600" b="1" dirty="0" smtClean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Таблица-схема  </a:t>
            </a:r>
            <a:r>
              <a:rPr lang="ru-RU" sz="2600" dirty="0">
                <a:latin typeface="Calibri" pitchFamily="34" charset="0"/>
              </a:rPr>
              <a:t>«Организационная структура урока</a:t>
            </a:r>
            <a:r>
              <a:rPr lang="ru-RU" sz="2600" dirty="0" smtClean="0">
                <a:latin typeface="Calibri" pitchFamily="34" charset="0"/>
              </a:rPr>
              <a:t>».</a:t>
            </a:r>
            <a:endParaRPr lang="ru-RU" sz="2600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Диагностика </a:t>
            </a:r>
            <a:r>
              <a:rPr lang="ru-RU" sz="2600" dirty="0">
                <a:latin typeface="Calibri" pitchFamily="34" charset="0"/>
              </a:rPr>
              <a:t>результатов </a:t>
            </a:r>
            <a:r>
              <a:rPr lang="ru-RU" sz="2600" dirty="0" smtClean="0">
                <a:latin typeface="Calibri" pitchFamily="34" charset="0"/>
              </a:rPr>
              <a:t>урока.</a:t>
            </a:r>
            <a:endParaRPr lang="ru-RU" sz="2600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dirty="0" smtClean="0">
                <a:latin typeface="Calibri" pitchFamily="34" charset="0"/>
              </a:rPr>
              <a:t>Домашнее </a:t>
            </a:r>
            <a:r>
              <a:rPr lang="ru-RU" sz="2600" dirty="0">
                <a:latin typeface="Calibri" pitchFamily="34" charset="0"/>
              </a:rPr>
              <a:t>задание.</a:t>
            </a:r>
          </a:p>
        </p:txBody>
      </p:sp>
    </p:spTree>
    <p:extLst>
      <p:ext uri="{BB962C8B-B14F-4D97-AF65-F5344CB8AC3E}">
        <p14:creationId xmlns:p14="http://schemas.microsoft.com/office/powerpoint/2010/main" val="32888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КАКИЕ ОСНОВНЫЕ МОМЕНТЫ СЛЕДУЕТ УЧИТЫВАТЬ УЧИТЕЛЮ ПРИ ПОДГОТОВКЕ К СОВРЕМЕННОМУ УРОКУ В СВЕТЕ ФГОС? </a:t>
            </a:r>
            <a:endParaRPr lang="ru-RU" sz="2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4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2438" algn="l"/>
              </a:tabLst>
            </a:pPr>
            <a:r>
              <a:rPr lang="ru-RU" sz="2400" b="1" dirty="0">
                <a:latin typeface="Calibri" pitchFamily="34" charset="0"/>
                <a:cs typeface="Times New Roman" pitchFamily="18" charset="0"/>
              </a:rPr>
              <a:t>Прежде всего, необходимо рассмотреть этапы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конструирования </a:t>
            </a:r>
            <a:r>
              <a:rPr lang="ru-RU" sz="2400" b="1" dirty="0">
                <a:latin typeface="Calibri" pitchFamily="34" charset="0"/>
                <a:cs typeface="Times New Roman" pitchFamily="18" charset="0"/>
              </a:rPr>
              <a:t>урока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:</a:t>
            </a:r>
          </a:p>
          <a:p>
            <a:pPr>
              <a:tabLst>
                <a:tab pos="452438" algn="l"/>
              </a:tabLst>
            </a:pPr>
            <a:endParaRPr lang="ru-RU" sz="1000" b="1" dirty="0">
              <a:latin typeface="Calibri" pitchFamily="34" charset="0"/>
              <a:cs typeface="Times New Roman" pitchFamily="18" charset="0"/>
            </a:endParaRPr>
          </a:p>
          <a:p>
            <a:pPr>
              <a:tabLst>
                <a:tab pos="452438" algn="l"/>
              </a:tabLst>
            </a:pPr>
            <a:endParaRPr lang="ru-RU" sz="1000" b="1" dirty="0" smtClean="0">
              <a:latin typeface="Calibri" pitchFamily="34" charset="0"/>
              <a:cs typeface="Times New Roman" pitchFamily="18" charset="0"/>
            </a:endParaRPr>
          </a:p>
          <a:p>
            <a:pPr>
              <a:tabLst>
                <a:tab pos="452438" algn="l"/>
              </a:tabLst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1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.	Определение темы учебного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материала. </a:t>
            </a:r>
          </a:p>
          <a:p>
            <a:pPr>
              <a:tabLst>
                <a:tab pos="452438" algn="l"/>
              </a:tabLst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2.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Тип дидактической цели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урока.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3.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Определение типа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урока. 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4.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Продумывание структуры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5.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Отбор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содержания учебного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материала.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6.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Выбор методов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обучения.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7.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Выбор форм организации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педагогической деятельности.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8.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Оценка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работы.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9.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Рефлексия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урока. </a:t>
            </a:r>
            <a:r>
              <a:rPr lang="ru-RU" sz="2400" dirty="0">
                <a:latin typeface="Calibri" pitchFamily="34" charset="0"/>
              </a:rPr>
              <a:t/>
            </a:r>
            <a:br>
              <a:rPr lang="ru-RU" sz="2400" dirty="0">
                <a:latin typeface="Calibri" pitchFamily="34" charset="0"/>
              </a:rPr>
            </a:br>
            <a:endParaRPr lang="ru-RU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12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Типология уроков по ФГОС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 l="-9841" r="-9841"/>
          <a:stretch>
            <a:fillRect/>
          </a:stretch>
        </p:blipFill>
        <p:spPr>
          <a:xfrm>
            <a:off x="1475656" y="1196752"/>
            <a:ext cx="6419055" cy="4979469"/>
          </a:xfrm>
        </p:spPr>
      </p:pic>
    </p:spTree>
    <p:extLst>
      <p:ext uri="{BB962C8B-B14F-4D97-AF65-F5344CB8AC3E}">
        <p14:creationId xmlns:p14="http://schemas.microsoft.com/office/powerpoint/2010/main" val="339467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Основная дидактическая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структура, отображающаяся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в технологической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карте</a:t>
            </a:r>
            <a:b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</a:br>
            <a:endParaRPr lang="ru-RU" sz="2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760" y="980728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Имеет </a:t>
            </a:r>
            <a:r>
              <a:rPr lang="ru-RU" sz="2000" dirty="0">
                <a:latin typeface="Calibri" pitchFamily="34" charset="0"/>
                <a:cs typeface="Times New Roman" pitchFamily="18" charset="0"/>
              </a:rPr>
              <a:t>как статичные моменты, которые не изменяются в зависимости от типов урока, так и динамические, которым свойственно более гибкая структура:</a:t>
            </a:r>
            <a:br>
              <a:rPr lang="ru-RU" sz="2000" dirty="0">
                <a:latin typeface="Calibri" pitchFamily="34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7"/>
            <a:ext cx="87484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22313" algn="l"/>
              </a:tabLst>
            </a:pPr>
            <a:r>
              <a:rPr lang="ru-RU" sz="2400" b="1" dirty="0">
                <a:latin typeface="Calibri" pitchFamily="34" charset="0"/>
                <a:cs typeface="Times New Roman" pitchFamily="18" charset="0"/>
              </a:rPr>
              <a:t>1.	Организационный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момент: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•	тема;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	цель;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	образовательные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, развивающие, воспитательные задачи</a:t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	мотивация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их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принятия;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	планируемые результаты;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	</a:t>
            </a:r>
            <a:r>
              <a:rPr lang="ru-RU" sz="2400" dirty="0" err="1" smtClean="0">
                <a:latin typeface="Calibri" pitchFamily="34" charset="0"/>
                <a:cs typeface="Times New Roman" pitchFamily="18" charset="0"/>
              </a:rPr>
              <a:t>личностноформирующая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направленность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2.	Проверка выполнения домашнего задания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(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в случае, если оно задавалось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).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b="1" dirty="0">
                <a:latin typeface="Calibri" pitchFamily="34" charset="0"/>
                <a:cs typeface="Times New Roman" pitchFamily="18" charset="0"/>
              </a:rPr>
              <a:t>3.	Подготовка к активной учебной деятельности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каждого ученика на основном этапе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урока: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постановка учебной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задачи;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актуализация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знаний.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8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29" y="1124744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22313" algn="l"/>
              </a:tabLst>
            </a:pPr>
            <a:r>
              <a:rPr lang="ru-RU" sz="2400" b="1" dirty="0">
                <a:latin typeface="Calibri" pitchFamily="34" charset="0"/>
                <a:cs typeface="Times New Roman" pitchFamily="18" charset="0"/>
              </a:rPr>
              <a:t>4.	Сообщение нового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материала: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решение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учебной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задачи;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усвоение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новых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знаний;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первичная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проверка понимания учащихся нового учебного материала (текущий контроль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).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b="1" dirty="0">
                <a:latin typeface="Calibri" pitchFamily="34" charset="0"/>
                <a:cs typeface="Times New Roman" pitchFamily="18" charset="0"/>
              </a:rPr>
              <a:t>5.	Закрепление изученного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материала: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обобщение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и систематизация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знаний;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контроль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и самопроверка знаний (самостоятельная работа, итоговый контроль с тестом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).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b="1" dirty="0">
                <a:latin typeface="Calibri" pitchFamily="34" charset="0"/>
                <a:cs typeface="Times New Roman" pitchFamily="18" charset="0"/>
              </a:rPr>
              <a:t>6.	Подведение </a:t>
            </a:r>
            <a:r>
              <a:rPr lang="ru-RU" sz="2400" b="1" dirty="0" smtClean="0">
                <a:latin typeface="Calibri" pitchFamily="34" charset="0"/>
                <a:cs typeface="Times New Roman" pitchFamily="18" charset="0"/>
              </a:rPr>
              <a:t>итогов: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диагностика результатов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урока;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	•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	рефлексия достижения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цели.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/>
            </a:r>
            <a:br>
              <a:rPr lang="ru-RU" sz="2400" dirty="0">
                <a:latin typeface="Calibri" pitchFamily="34" charset="0"/>
                <a:cs typeface="Times New Roman" pitchFamily="18" charset="0"/>
              </a:rPr>
            </a:br>
            <a:r>
              <a:rPr lang="ru-RU" sz="2400" b="1" dirty="0">
                <a:latin typeface="Calibri" pitchFamily="34" charset="0"/>
                <a:cs typeface="Times New Roman" pitchFamily="18" charset="0"/>
              </a:rPr>
              <a:t>7.	Домашнее задание  </a:t>
            </a:r>
            <a:r>
              <a:rPr lang="ru-RU" sz="2400" dirty="0">
                <a:latin typeface="Calibri" pitchFamily="34" charset="0"/>
                <a:cs typeface="Times New Roman" pitchFamily="18" charset="0"/>
              </a:rPr>
              <a:t>(инструктаж по его выполнению)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9177" y="11663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Основная дидактическая структура, отображающаяся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в технологической карте</a:t>
            </a:r>
            <a:br>
              <a:rPr lang="ru-RU" sz="24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</a:br>
            <a:endParaRPr lang="ru-RU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0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8344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libri" pitchFamily="34" charset="0"/>
              </a:rPr>
              <a:t>Технологическая карта с дидактической структурой урока</a:t>
            </a:r>
            <a:endParaRPr lang="ru-RU" sz="2000" b="1" dirty="0">
              <a:latin typeface="Calibri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312782"/>
              </p:ext>
            </p:extLst>
          </p:nvPr>
        </p:nvGraphicFramePr>
        <p:xfrm>
          <a:off x="611560" y="523771"/>
          <a:ext cx="7992888" cy="6203954"/>
        </p:xfrm>
        <a:graphic>
          <a:graphicData uri="http://schemas.openxmlformats.org/drawingml/2006/table">
            <a:tbl>
              <a:tblPr firstRow="1" bandRow="1"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Тема урока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3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Тип урока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1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Цель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Создать условия для…</a:t>
                      </a: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Задачи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Образовательные:</a:t>
                      </a:r>
                      <a:b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Развивающие:</a:t>
                      </a:r>
                      <a:b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Воспитательные: </a:t>
                      </a: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Планируемые результаты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Предметные:</a:t>
                      </a:r>
                      <a:endParaRPr lang="ru-RU" sz="1800" b="0" i="0" dirty="0" smtClean="0">
                        <a:effectLst/>
                        <a:latin typeface="Calibri" pitchFamily="34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55600" lvl="0" indent="-173038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182563" algn="l"/>
                        </a:tabLst>
                      </a:pP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научится: </a:t>
                      </a:r>
                      <a:endParaRPr lang="ru-RU" sz="1800" b="0" i="0" dirty="0" smtClean="0">
                        <a:effectLst/>
                        <a:latin typeface="Calibri" pitchFamily="34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55600" lvl="0" indent="-173038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получит</a:t>
                      </a:r>
                      <a:r>
                        <a:rPr lang="ru-RU" sz="1800" b="0" i="0" baseline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 возможность научиться:</a:t>
                      </a: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b="0" i="0" dirty="0" smtClean="0">
                        <a:effectLst/>
                        <a:latin typeface="Calibri" pitchFamily="34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Личностные:</a:t>
                      </a:r>
                      <a:b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Метапредметные:</a:t>
                      </a: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2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Основные понятия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0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Межпредметные</a:t>
                      </a: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 связи 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Ресурсы:</a:t>
                      </a:r>
                      <a:endParaRPr lang="ru-RU" sz="1800" b="1" dirty="0" smtClean="0">
                        <a:effectLst/>
                        <a:latin typeface="Calibri" pitchFamily="34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160338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основные</a:t>
                      </a:r>
                      <a:endParaRPr lang="ru-RU" sz="1800" b="1" dirty="0" smtClean="0">
                        <a:effectLst/>
                        <a:latin typeface="Calibri" pitchFamily="34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160338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дополнительные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Формы урока </a:t>
                      </a:r>
                      <a:endParaRPr lang="ru-RU" sz="1800" b="1" dirty="0" smtClean="0">
                        <a:effectLst/>
                        <a:latin typeface="Calibri" pitchFamily="34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Ф</a:t>
                      </a:r>
                      <a:r>
                        <a:rPr lang="ru-RU" sz="1800" b="0" i="0" baseline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 – ф</a:t>
                      </a:r>
                      <a:r>
                        <a:rPr lang="ru-RU" sz="1800" b="0" i="0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ронтальная, И – индивидуальная, П – парная, Г – групповая</a:t>
                      </a:r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Calibri" pitchFamily="34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800" b="1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b="0" dirty="0">
                        <a:latin typeface="Calibri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69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1917</TotalTime>
  <Words>741</Words>
  <Application>Microsoft Office PowerPoint</Application>
  <PresentationFormat>Экран (4:3)</PresentationFormat>
  <Paragraphs>139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Symbol</vt:lpstr>
      <vt:lpstr>Times New Roman</vt:lpstr>
      <vt:lpstr>Тема Office</vt:lpstr>
      <vt:lpstr>1_Тема Office</vt:lpstr>
      <vt:lpstr>Презентация PowerPoint</vt:lpstr>
      <vt:lpstr>ТЕХНОЛОГИЧЕСКАЯ  КАРТА УРОКА</vt:lpstr>
      <vt:lpstr>Презентация PowerPoint</vt:lpstr>
      <vt:lpstr>Презентация PowerPoint</vt:lpstr>
      <vt:lpstr>Презентация PowerPoint</vt:lpstr>
      <vt:lpstr>Типология уроков по ФГОС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Черноиванова Наталья</dc:creator>
  <cp:lastModifiedBy>user</cp:lastModifiedBy>
  <cp:revision>108</cp:revision>
  <dcterms:created xsi:type="dcterms:W3CDTF">2013-09-03T10:23:08Z</dcterms:created>
  <dcterms:modified xsi:type="dcterms:W3CDTF">2019-02-14T12:05:58Z</dcterms:modified>
</cp:coreProperties>
</file>